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4" r:id="rId2"/>
    <p:sldId id="299" r:id="rId3"/>
    <p:sldId id="295" r:id="rId4"/>
    <p:sldId id="257" r:id="rId5"/>
    <p:sldId id="259" r:id="rId6"/>
    <p:sldId id="261" r:id="rId7"/>
    <p:sldId id="262" r:id="rId8"/>
    <p:sldId id="302" r:id="rId9"/>
    <p:sldId id="303" r:id="rId10"/>
    <p:sldId id="296" r:id="rId11"/>
    <p:sldId id="297" r:id="rId12"/>
    <p:sldId id="298" r:id="rId13"/>
    <p:sldId id="301" r:id="rId14"/>
    <p:sldId id="304" r:id="rId15"/>
    <p:sldId id="305" r:id="rId16"/>
    <p:sldId id="312" r:id="rId17"/>
    <p:sldId id="306" r:id="rId18"/>
    <p:sldId id="309" r:id="rId19"/>
    <p:sldId id="308" r:id="rId20"/>
    <p:sldId id="307" r:id="rId21"/>
    <p:sldId id="310" r:id="rId22"/>
    <p:sldId id="311" r:id="rId23"/>
    <p:sldId id="30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3DDAD-2548-41F6-8A29-5F7A76980A4B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2B17-6A26-4391-B4FC-E003F3D10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4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5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5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1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31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79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1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05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42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2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121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59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55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2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4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5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0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1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062E-B3E0-4CC7-BBF7-20CA295104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9B729-E5FA-4676-B35E-D9B6EAF2F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5F9F7E-5820-4CBD-BA51-1D8787145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4963A-6278-40FF-8436-D7CEC403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FB55C-5F27-4AA6-9412-94255D34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111FB-0CB6-4363-86AF-A7D68CA3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04A7-5D84-409C-8E7A-66FAFBD0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2C2B97-0159-4543-B3B6-EE68DE3FD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394A9-BCCB-4662-BE7A-9724F0CC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A0CC1-139A-4733-8C08-F9B9A899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8BDE-CC1B-4EE6-8F07-C7246B18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12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BE1F0-6B38-45AA-99B6-D0AF8CBA7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D2C1EB-197E-4CB6-A44D-1A0AFA5CA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6E5D-0C12-4009-AF23-5DF678BF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112A2-ABEB-490A-BB86-C1F003B6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B09E2-01F6-4706-A903-C342F6C5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31E30-22D6-46C1-A5E0-D66D3CBD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778A0-A279-4B7C-BC5E-940C1D324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82F5C-EB89-4D59-80D0-72186C06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E6059-81C9-4AA4-BD2E-0FD92DE0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E1413-5567-4B59-9E4E-5AD3F545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B7AC3-8575-4776-8249-CBC8F37A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F309D-1961-487F-B147-0F484A96B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71CDA-E09F-4F21-A977-D2421C18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F085E-2CC4-4D3E-A879-6FF6F9E4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60B50B-8B83-44F6-8D5F-3796F014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9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BD298-5E97-46E1-874A-8E4D9C37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38131-83E2-492F-A329-D62810072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304788-5C1A-4F7C-82FD-3AAFAE9A1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53950-A467-4F8B-9222-1B60A016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8C280-707F-4D99-8AC2-EE54D380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7C3844-C5D9-4542-8D9A-313699F3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4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94819-4668-4E3C-99B7-BF6823B6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99759B-38E8-432D-8EFE-97D7C4A03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1C7A1-E78F-4946-8A76-F782FC884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434254-6DD9-4BA8-B7C9-33B63ED5C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239F9C-35AD-4004-870B-63215B91B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ADE44-068A-49CA-8D97-9C28EB26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E8B4F7-F6BA-4F1D-9599-D17AFB9D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5D46C3-1738-4443-8F54-150BCF65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6511A-5F55-4FA1-910B-871F943E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F94459-9F5E-425E-A32E-189C76BC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25269-1B25-466D-BF9D-A61B7F9B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EA162-1243-4C47-B375-F081D218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90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54C090-1F3F-4A14-84A4-0D1F6272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EA712D-4C62-44D2-9AFB-794B1441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7A6D6-4402-49AB-90B2-839F8156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7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4A53E-9CC7-4185-A8A7-357D25C2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466D6-1802-4DB5-9062-AE82AA5B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09489A-EBAB-48F7-919B-CC7956805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E6C011-416C-4D95-A05D-13992168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4708E8-8C8C-47D7-B154-99DBD77B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2D566D-FA40-4192-ADCB-E045FC03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FF58F-6A30-420D-B765-808A4279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A089D3-0B26-458B-97EA-E6DDA080E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B696D6-23F0-4D33-81E6-5F28E7884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94400-0129-443F-88F6-AE807BC7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DB757-CB92-4726-A95F-8689648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165BA-5A1C-4F3E-A334-CC45A572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1DFA39-A45F-47EC-948F-0156BCB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888E8-AA3F-445C-B11B-7AB6449E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DD85F-AD31-459B-8183-A4125EC8D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B253A-9674-466E-A4C4-C7D0D33D8866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9CE64-02EE-4A4A-8204-CEAC1401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2B2AC-1B23-4655-BF06-A1239B473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3783C-C90C-48F8-B9AE-F13C3FA99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8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notesSlide" Target="../notesSlides/notesSlide15.xml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44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tags" Target="../tags/tag43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tags" Target="../tags/tag42.xml"/><Relationship Id="rId27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22.jp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14.jfi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21.png"/><Relationship Id="rId5" Type="http://schemas.openxmlformats.org/officeDocument/2006/relationships/tags" Target="../tags/tag49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48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55.xml"/><Relationship Id="rId7" Type="http://schemas.openxmlformats.org/officeDocument/2006/relationships/image" Target="../media/image2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2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ed Explain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016818" y="324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911385" y="4236086"/>
            <a:ext cx="65906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组员：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蓝浩宁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邓诗羿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刘慎恒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张澳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r>
              <a:rPr lang="zh-CN" altLang="en-US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程可 </a:t>
            </a:r>
            <a:r>
              <a:rPr lang="en-US" altLang="zh-CN" sz="1400" spc="300" dirty="0">
                <a:solidFill>
                  <a:schemeClr val="bg1">
                    <a:lumMod val="6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| </a:t>
            </a:r>
            <a:endParaRPr lang="zh-CN" altLang="en-US" sz="1400" spc="3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8571" y="4945704"/>
            <a:ext cx="335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汇报时间：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2020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11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月</a:t>
            </a:r>
            <a:r>
              <a:rPr lang="en-US" altLang="zh-CN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19</a:t>
            </a:r>
            <a:r>
              <a: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日</a:t>
            </a: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39629" y="1725931"/>
            <a:ext cx="9865360" cy="2161540"/>
            <a:chOff x="1321" y="2718"/>
            <a:chExt cx="15536" cy="3404"/>
          </a:xfrm>
        </p:grpSpPr>
        <p:sp>
          <p:nvSpPr>
            <p:cNvPr id="13" name="文本框 3"/>
            <p:cNvSpPr txBox="1"/>
            <p:nvPr/>
          </p:nvSpPr>
          <p:spPr>
            <a:xfrm>
              <a:off x="1321" y="4379"/>
              <a:ext cx="1553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rgbClr val="2C353A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小箱交云作业平台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34" y="2718"/>
              <a:ext cx="5833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/>
                <a:t>技术原型迭代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3796744" y="2798267"/>
            <a:ext cx="6385560" cy="3163943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dirty="0"/>
              <a:t>使用</a:t>
            </a:r>
            <a:r>
              <a:rPr lang="en-US" altLang="zh-CN" dirty="0"/>
              <a:t>React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Router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：控制页面跳转逻辑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View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：页面显示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Components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：页面组件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：后端服务调用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Utils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：功能组件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Assets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：静态资源</a:t>
            </a:r>
          </a:p>
        </p:txBody>
      </p:sp>
    </p:spTree>
    <p:extLst>
      <p:ext uri="{BB962C8B-B14F-4D97-AF65-F5344CB8AC3E}">
        <p14:creationId xmlns:p14="http://schemas.microsoft.com/office/powerpoint/2010/main" val="9441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逻辑视图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B4644A-7EC8-4EB5-B562-D29852AD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61" y="436688"/>
            <a:ext cx="6874394" cy="60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页面视图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0210A9-9BD9-40EC-B993-8A5D0EDB0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3" y="748794"/>
            <a:ext cx="9790476" cy="55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03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后端架构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3796744" y="2798267"/>
            <a:ext cx="6385560" cy="1268039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网关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六大微服务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en-US" altLang="zh-CN" spc="1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Etcd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服务注册与服务发现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4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API</a:t>
            </a: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网关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A7DEAA-EC86-4C2D-A112-C8DEAE335623}"/>
              </a:ext>
            </a:extLst>
          </p:cNvPr>
          <p:cNvGrpSpPr/>
          <p:nvPr/>
        </p:nvGrpSpPr>
        <p:grpSpPr>
          <a:xfrm>
            <a:off x="845898" y="1988067"/>
            <a:ext cx="3317240" cy="1737995"/>
            <a:chOff x="11625" y="4880"/>
            <a:chExt cx="5224" cy="273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C1AD7EC-8C7E-4978-A630-557AA019DB3E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20" name="对角圆角矩形 31">
                <a:extLst>
                  <a:ext uri="{FF2B5EF4-FFF2-40B4-BE49-F238E27FC236}">
                    <a16:creationId xmlns:a16="http://schemas.microsoft.com/office/drawing/2014/main" id="{29B60B86-A821-4A72-A99A-51E36360E7D2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对角圆角矩形 32">
                <a:extLst>
                  <a:ext uri="{FF2B5EF4-FFF2-40B4-BE49-F238E27FC236}">
                    <a16:creationId xmlns:a16="http://schemas.microsoft.com/office/drawing/2014/main" id="{537CA0EB-3451-4A9C-A27A-31449B24611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A5DB592E-53C4-47D7-84D8-BE23F839497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590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API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网关：负责接受前端发送的请求，解析之，并通过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RPC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转发到相应的微服务，最后将微服务的响应返回到前端。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298D897-DDBC-499B-A07A-748853679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80" y="654476"/>
            <a:ext cx="6519920" cy="4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六大微服务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A7DEAA-EC86-4C2D-A112-C8DEAE335623}"/>
              </a:ext>
            </a:extLst>
          </p:cNvPr>
          <p:cNvGrpSpPr/>
          <p:nvPr/>
        </p:nvGrpSpPr>
        <p:grpSpPr>
          <a:xfrm>
            <a:off x="845898" y="977308"/>
            <a:ext cx="3317240" cy="720000"/>
            <a:chOff x="11625" y="4880"/>
            <a:chExt cx="5224" cy="273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C1AD7EC-8C7E-4978-A630-557AA019DB3E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20" name="对角圆角矩形 31">
                <a:extLst>
                  <a:ext uri="{FF2B5EF4-FFF2-40B4-BE49-F238E27FC236}">
                    <a16:creationId xmlns:a16="http://schemas.microsoft.com/office/drawing/2014/main" id="{29B60B86-A821-4A72-A99A-51E36360E7D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对角圆角矩形 32">
                <a:extLst>
                  <a:ext uri="{FF2B5EF4-FFF2-40B4-BE49-F238E27FC236}">
                    <a16:creationId xmlns:a16="http://schemas.microsoft.com/office/drawing/2014/main" id="{537CA0EB-3451-4A9C-A27A-31449B246111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A5DB592E-53C4-47D7-84D8-BE23F8394977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12128" y="5349"/>
              <a:ext cx="4298" cy="1259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User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：负责用户部分的业务逻辑，负责管理用户个人信息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A7354A8-75B1-4C79-B720-865A03A690C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75" y="1958053"/>
            <a:ext cx="5343525" cy="28956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53C1408-C382-4C9F-A537-AB0CA42A60A4}"/>
              </a:ext>
            </a:extLst>
          </p:cNvPr>
          <p:cNvGrpSpPr/>
          <p:nvPr/>
        </p:nvGrpSpPr>
        <p:grpSpPr>
          <a:xfrm>
            <a:off x="820492" y="1807048"/>
            <a:ext cx="3317240" cy="720000"/>
            <a:chOff x="11625" y="4880"/>
            <a:chExt cx="5224" cy="273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1941375-14A0-4432-9ED5-1AC3E60FC0A2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27" name="对角圆角矩形 31">
                <a:extLst>
                  <a:ext uri="{FF2B5EF4-FFF2-40B4-BE49-F238E27FC236}">
                    <a16:creationId xmlns:a16="http://schemas.microsoft.com/office/drawing/2014/main" id="{AE200AEB-288D-474D-8590-358ABE48270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对角圆角矩形 32">
                <a:extLst>
                  <a:ext uri="{FF2B5EF4-FFF2-40B4-BE49-F238E27FC236}">
                    <a16:creationId xmlns:a16="http://schemas.microsoft.com/office/drawing/2014/main" id="{1D2740B0-398B-4A9E-B6BE-5DD41998577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Title 6">
              <a:extLst>
                <a:ext uri="{FF2B5EF4-FFF2-40B4-BE49-F238E27FC236}">
                  <a16:creationId xmlns:a16="http://schemas.microsoft.com/office/drawing/2014/main" id="{2EEE3E3B-78F2-4815-B641-4F53AE46929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2128" y="5349"/>
              <a:ext cx="4298" cy="121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Auth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：负责用户登录、授权以及权鉴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66FF343-D791-4495-BF6C-C121475D2862}"/>
              </a:ext>
            </a:extLst>
          </p:cNvPr>
          <p:cNvGrpSpPr/>
          <p:nvPr/>
        </p:nvGrpSpPr>
        <p:grpSpPr>
          <a:xfrm>
            <a:off x="786625" y="2687569"/>
            <a:ext cx="3317240" cy="720000"/>
            <a:chOff x="11625" y="4880"/>
            <a:chExt cx="5224" cy="273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CF7FCA0-D43D-4867-9EDC-DF14AB5F317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34" name="对角圆角矩形 31">
                <a:extLst>
                  <a:ext uri="{FF2B5EF4-FFF2-40B4-BE49-F238E27FC236}">
                    <a16:creationId xmlns:a16="http://schemas.microsoft.com/office/drawing/2014/main" id="{D3495EB4-1F41-45F1-91E9-81614502151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对角圆角矩形 32">
                <a:extLst>
                  <a:ext uri="{FF2B5EF4-FFF2-40B4-BE49-F238E27FC236}">
                    <a16:creationId xmlns:a16="http://schemas.microsoft.com/office/drawing/2014/main" id="{AA6D1F8E-1D1C-4B32-A4C5-3692EC6FFD01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Title 6">
              <a:extLst>
                <a:ext uri="{FF2B5EF4-FFF2-40B4-BE49-F238E27FC236}">
                  <a16:creationId xmlns:a16="http://schemas.microsoft.com/office/drawing/2014/main" id="{2BF8C638-8937-4809-BE73-E2289747F954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2128" y="4997"/>
              <a:ext cx="4298" cy="2596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Course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：负责课程部分的业务逻辑，包括课程的详细信息、开课老师以及参与课程的学生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4DD8DF-9FE1-4265-B31B-84FCBB3E87DE}"/>
              </a:ext>
            </a:extLst>
          </p:cNvPr>
          <p:cNvGrpSpPr/>
          <p:nvPr/>
        </p:nvGrpSpPr>
        <p:grpSpPr>
          <a:xfrm>
            <a:off x="786622" y="3542706"/>
            <a:ext cx="3317240" cy="720000"/>
            <a:chOff x="11625" y="4880"/>
            <a:chExt cx="5224" cy="273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EA23CF4-FB52-48EA-B444-4FA6747703A0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39" name="对角圆角矩形 31">
                <a:extLst>
                  <a:ext uri="{FF2B5EF4-FFF2-40B4-BE49-F238E27FC236}">
                    <a16:creationId xmlns:a16="http://schemas.microsoft.com/office/drawing/2014/main" id="{4F50083D-9C11-4DB8-A847-95715B3FA32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对角圆角矩形 32">
                <a:extLst>
                  <a:ext uri="{FF2B5EF4-FFF2-40B4-BE49-F238E27FC236}">
                    <a16:creationId xmlns:a16="http://schemas.microsoft.com/office/drawing/2014/main" id="{18F5223E-0906-4240-B9C4-E674C3C4751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Title 6">
              <a:extLst>
                <a:ext uri="{FF2B5EF4-FFF2-40B4-BE49-F238E27FC236}">
                  <a16:creationId xmlns:a16="http://schemas.microsoft.com/office/drawing/2014/main" id="{B35A7379-0277-4D88-9A12-671F210B4A0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2128" y="5349"/>
              <a:ext cx="4298" cy="179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Homework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：负责作业部分的业务逻辑，包括作业内容的存储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DB5E635-8016-4266-AC12-F8DCAE8F83F5}"/>
              </a:ext>
            </a:extLst>
          </p:cNvPr>
          <p:cNvGrpSpPr/>
          <p:nvPr/>
        </p:nvGrpSpPr>
        <p:grpSpPr>
          <a:xfrm>
            <a:off x="786617" y="4423244"/>
            <a:ext cx="3317240" cy="720000"/>
            <a:chOff x="11625" y="4880"/>
            <a:chExt cx="5224" cy="273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2F6FC8A-DE48-4DE1-AB29-79E8A15DB094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44" name="对角圆角矩形 31">
                <a:extLst>
                  <a:ext uri="{FF2B5EF4-FFF2-40B4-BE49-F238E27FC236}">
                    <a16:creationId xmlns:a16="http://schemas.microsoft.com/office/drawing/2014/main" id="{26F5C44F-CBB8-4B13-8D33-9E29AAB5C3D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对角圆角矩形 32">
                <a:extLst>
                  <a:ext uri="{FF2B5EF4-FFF2-40B4-BE49-F238E27FC236}">
                    <a16:creationId xmlns:a16="http://schemas.microsoft.com/office/drawing/2014/main" id="{457D697B-F231-4482-A727-C89187889B6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itle 6">
              <a:extLst>
                <a:ext uri="{FF2B5EF4-FFF2-40B4-BE49-F238E27FC236}">
                  <a16:creationId xmlns:a16="http://schemas.microsoft.com/office/drawing/2014/main" id="{59F54E1B-0233-4E34-8E5D-A34B16925C1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79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Answer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：负责存储学生的答案以及教师对于答案的批改信息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F33CBFC-9857-470B-B2FA-0CABA5272A40}"/>
              </a:ext>
            </a:extLst>
          </p:cNvPr>
          <p:cNvGrpSpPr/>
          <p:nvPr/>
        </p:nvGrpSpPr>
        <p:grpSpPr>
          <a:xfrm>
            <a:off x="786617" y="5343995"/>
            <a:ext cx="3317240" cy="720000"/>
            <a:chOff x="11625" y="4880"/>
            <a:chExt cx="5224" cy="273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CD080BB-60B6-418C-886E-1349D9F36FD3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5" y="4880"/>
              <a:ext cx="5224" cy="2737"/>
              <a:chOff x="11625" y="4886"/>
              <a:chExt cx="5415" cy="3186"/>
            </a:xfrm>
          </p:grpSpPr>
          <p:sp>
            <p:nvSpPr>
              <p:cNvPr id="49" name="对角圆角矩形 31">
                <a:extLst>
                  <a:ext uri="{FF2B5EF4-FFF2-40B4-BE49-F238E27FC236}">
                    <a16:creationId xmlns:a16="http://schemas.microsoft.com/office/drawing/2014/main" id="{2E591922-0310-4588-806F-86F4B91ACFB4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对角圆角矩形 32">
                <a:extLst>
                  <a:ext uri="{FF2B5EF4-FFF2-40B4-BE49-F238E27FC236}">
                    <a16:creationId xmlns:a16="http://schemas.microsoft.com/office/drawing/2014/main" id="{AA1355D6-D386-4B94-AE03-D9E1D0BF49D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itle 6">
              <a:extLst>
                <a:ext uri="{FF2B5EF4-FFF2-40B4-BE49-F238E27FC236}">
                  <a16:creationId xmlns:a16="http://schemas.microsoft.com/office/drawing/2014/main" id="{B652EDCD-714F-4C40-8A50-2B5026D5976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797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Discussion Service</a:t>
              </a: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：负责论坛讨论以及实施私信交流的业务逻辑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3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399" y="234133"/>
            <a:ext cx="3399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altLang="zh-CN" sz="2000" b="1" dirty="0" err="1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Etcd</a:t>
            </a: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服务注册与服务发现</a:t>
            </a:r>
            <a:endParaRPr lang="en-US" altLang="zh-CN" sz="20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41AA8-C997-47DF-B43D-BDA5470A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81" y="1564012"/>
            <a:ext cx="6697420" cy="42512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DA387E-FF13-4B8A-8BFA-07953AE3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31" y="3135248"/>
            <a:ext cx="1415351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22654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2013294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作业传输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BE147A7-A153-46F3-8906-124DF13D79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37" y="3625752"/>
            <a:ext cx="2999551" cy="25200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356E2F2A-F8AF-47A7-AC63-1D004A00EC03}"/>
              </a:ext>
            </a:extLst>
          </p:cNvPr>
          <p:cNvGrpSpPr/>
          <p:nvPr/>
        </p:nvGrpSpPr>
        <p:grpSpPr>
          <a:xfrm>
            <a:off x="1050074" y="3663133"/>
            <a:ext cx="3317240" cy="1063543"/>
            <a:chOff x="11625" y="4880"/>
            <a:chExt cx="5224" cy="273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621685-D131-4BE2-8B12-0829BC430B02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1625" y="4880"/>
              <a:ext cx="5224" cy="2738"/>
              <a:chOff x="11625" y="4885"/>
              <a:chExt cx="5415" cy="3187"/>
            </a:xfrm>
          </p:grpSpPr>
          <p:sp>
            <p:nvSpPr>
              <p:cNvPr id="29" name="对角圆角矩形 31">
                <a:extLst>
                  <a:ext uri="{FF2B5EF4-FFF2-40B4-BE49-F238E27FC236}">
                    <a16:creationId xmlns:a16="http://schemas.microsoft.com/office/drawing/2014/main" id="{6B7BC2EB-9134-4AA1-9D93-984B157773A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对角圆角矩形 32">
                <a:extLst>
                  <a:ext uri="{FF2B5EF4-FFF2-40B4-BE49-F238E27FC236}">
                    <a16:creationId xmlns:a16="http://schemas.microsoft.com/office/drawing/2014/main" id="{7C8E46F1-9D34-4A12-9C22-7954110BD0D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625" y="4885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Title 6">
              <a:extLst>
                <a:ext uri="{FF2B5EF4-FFF2-40B4-BE49-F238E27FC236}">
                  <a16:creationId xmlns:a16="http://schemas.microsoft.com/office/drawing/2014/main" id="{27388B8B-59D0-41A0-9552-D5BF8AE6598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628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对于富文本：</a:t>
              </a:r>
              <a:endParaRPr lang="en-US" altLang="zh-CN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存储在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MongoDB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数据库中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BF08537-559B-472A-83F1-93DA2C6C00A3}"/>
              </a:ext>
            </a:extLst>
          </p:cNvPr>
          <p:cNvCxnSpPr/>
          <p:nvPr/>
        </p:nvCxnSpPr>
        <p:spPr>
          <a:xfrm>
            <a:off x="584200" y="3124200"/>
            <a:ext cx="10863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740B6AC-A537-4198-81DC-82F437B65F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51" y="4059964"/>
            <a:ext cx="3600000" cy="12540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22ACF0-78DB-491F-92AD-5D9FEC4D3711}"/>
              </a:ext>
            </a:extLst>
          </p:cNvPr>
          <p:cNvGrpSpPr/>
          <p:nvPr/>
        </p:nvGrpSpPr>
        <p:grpSpPr>
          <a:xfrm>
            <a:off x="1016074" y="936879"/>
            <a:ext cx="3317240" cy="1063543"/>
            <a:chOff x="11625" y="4880"/>
            <a:chExt cx="5224" cy="273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2FC1424-3816-4527-8B18-BBFEAD0331F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5" y="4880"/>
              <a:ext cx="5224" cy="2738"/>
              <a:chOff x="11625" y="4885"/>
              <a:chExt cx="5415" cy="3187"/>
            </a:xfrm>
          </p:grpSpPr>
          <p:sp>
            <p:nvSpPr>
              <p:cNvPr id="35" name="对角圆角矩形 31">
                <a:extLst>
                  <a:ext uri="{FF2B5EF4-FFF2-40B4-BE49-F238E27FC236}">
                    <a16:creationId xmlns:a16="http://schemas.microsoft.com/office/drawing/2014/main" id="{788C4768-C63C-4D93-A4F1-04C2C48FCCE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对角圆角矩形 32">
                <a:extLst>
                  <a:ext uri="{FF2B5EF4-FFF2-40B4-BE49-F238E27FC236}">
                    <a16:creationId xmlns:a16="http://schemas.microsoft.com/office/drawing/2014/main" id="{154672D9-B449-4187-821C-E8CD151A90EF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85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itle 6">
              <a:extLst>
                <a:ext uri="{FF2B5EF4-FFF2-40B4-BE49-F238E27FC236}">
                  <a16:creationId xmlns:a16="http://schemas.microsoft.com/office/drawing/2014/main" id="{D91BEE00-7293-40A3-A039-B76B417AEEF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628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对于文件：</a:t>
              </a:r>
              <a:endParaRPr lang="en-US" altLang="zh-CN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存储在阿里云的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OSS Server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F1169D95-AF89-4B0F-9202-5045F96D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96" y="716380"/>
            <a:ext cx="2199593" cy="216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D6BBF12-2787-4F5C-B75E-3CDFBE516D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11" y="1165940"/>
            <a:ext cx="3600000" cy="14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2013294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图像清晰度检测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6BF5A-2B98-4A54-8990-713FB502F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1822973"/>
            <a:ext cx="5400000" cy="2006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BF6C62-EECF-43BE-9C65-4C71E9C19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9165"/>
            <a:ext cx="5400000" cy="203279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0B7358-9CD5-4FEC-8AFA-D829E84F23BA}"/>
              </a:ext>
            </a:extLst>
          </p:cNvPr>
          <p:cNvGrpSpPr/>
          <p:nvPr/>
        </p:nvGrpSpPr>
        <p:grpSpPr>
          <a:xfrm>
            <a:off x="7600299" y="1341383"/>
            <a:ext cx="3448704" cy="1105488"/>
            <a:chOff x="11624" y="4880"/>
            <a:chExt cx="5225" cy="27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3CB3426-63DC-44E4-9593-32CD3E0D1DA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4" y="4880"/>
              <a:ext cx="5225" cy="2737"/>
              <a:chOff x="11624" y="4886"/>
              <a:chExt cx="5416" cy="3186"/>
            </a:xfrm>
          </p:grpSpPr>
          <p:sp>
            <p:nvSpPr>
              <p:cNvPr id="24" name="对角圆角矩形 31">
                <a:extLst>
                  <a:ext uri="{FF2B5EF4-FFF2-40B4-BE49-F238E27FC236}">
                    <a16:creationId xmlns:a16="http://schemas.microsoft.com/office/drawing/2014/main" id="{BA68E6A3-5B5F-4FE5-B072-98FD4ED122F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对角圆角矩形 32">
                <a:extLst>
                  <a:ext uri="{FF2B5EF4-FFF2-40B4-BE49-F238E27FC236}">
                    <a16:creationId xmlns:a16="http://schemas.microsoft.com/office/drawing/2014/main" id="{07A84EF4-B888-4A04-91E2-B313677EBAC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4" y="4886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Title 6">
              <a:extLst>
                <a:ext uri="{FF2B5EF4-FFF2-40B4-BE49-F238E27FC236}">
                  <a16:creationId xmlns:a16="http://schemas.microsoft.com/office/drawing/2014/main" id="{D2BEE753-2197-4CE6-ADE0-E22349984BC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085"/>
              <a:ext cx="4298" cy="2299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zh-CN" altLang="en-US" sz="105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调用百度基于深度学习的图像审核服务接口，该图像审核服务提供多种维度的图像审核能力，支持自助调整审核阈值</a:t>
              </a:r>
              <a:endParaRPr lang="zh-CN" altLang="en-US" sz="105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260DDB2-8609-4E71-9AD2-D586F77A4866}"/>
              </a:ext>
            </a:extLst>
          </p:cNvPr>
          <p:cNvSpPr txBox="1"/>
          <p:nvPr/>
        </p:nvSpPr>
        <p:spPr>
          <a:xfrm>
            <a:off x="695400" y="1388968"/>
            <a:ext cx="14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不清晰图像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4DB7D1-B659-4923-8A81-4A7277180861}"/>
              </a:ext>
            </a:extLst>
          </p:cNvPr>
          <p:cNvSpPr txBox="1"/>
          <p:nvPr/>
        </p:nvSpPr>
        <p:spPr>
          <a:xfrm>
            <a:off x="6249225" y="3337066"/>
            <a:ext cx="14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清晰图像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演示技术原型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279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图像增强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C450D7E-DB6D-4AFA-A1AB-707902B96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9" y="1124038"/>
            <a:ext cx="6851360" cy="474324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87B63ED-BDA4-407C-B46D-7DB81A183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3" y="3347287"/>
            <a:ext cx="3561198" cy="252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3BD8C41-CFA2-44BA-AEE5-E388D902F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18" y="621156"/>
            <a:ext cx="178704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非功能性测试</a:t>
            </a:r>
          </a:p>
        </p:txBody>
      </p:sp>
    </p:spTree>
    <p:extLst>
      <p:ext uri="{BB962C8B-B14F-4D97-AF65-F5344CB8AC3E}">
        <p14:creationId xmlns:p14="http://schemas.microsoft.com/office/powerpoint/2010/main" val="36648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399" y="234133"/>
            <a:ext cx="2234067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对登录功能的测试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5A8A3B-F71A-4105-BCC0-4EAE5C05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01" y="2299427"/>
            <a:ext cx="7686601" cy="33312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5B0CBF-3994-44A0-8B19-48C0AC24F884}"/>
              </a:ext>
            </a:extLst>
          </p:cNvPr>
          <p:cNvSpPr txBox="1"/>
          <p:nvPr/>
        </p:nvSpPr>
        <p:spPr>
          <a:xfrm>
            <a:off x="2520368" y="1780601"/>
            <a:ext cx="14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1000</a:t>
            </a:r>
            <a:r>
              <a:rPr lang="zh-CN" altLang="en-US" sz="1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并发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4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313658" y="3225570"/>
            <a:ext cx="113269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《</a:t>
            </a:r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迭代评估报告</a:t>
            </a:r>
            <a:r>
              <a:rPr lang="en-US" altLang="zh-CN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》</a:t>
            </a:r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</a:rPr>
              <a:t>的概要情况</a:t>
            </a:r>
            <a:endParaRPr lang="zh-CN" altLang="en-US" sz="6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18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5" y="0"/>
            <a:ext cx="12190413" cy="3833664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35"/>
          <p:cNvSpPr/>
          <p:nvPr/>
        </p:nvSpPr>
        <p:spPr>
          <a:xfrm>
            <a:off x="10130370" y="2471929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2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3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4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7" name="Shape 141"/>
          <p:cNvSpPr/>
          <p:nvPr/>
        </p:nvSpPr>
        <p:spPr>
          <a:xfrm>
            <a:off x="9550686" y="260178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2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3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4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5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7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8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9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0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1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2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3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4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6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7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8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9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0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1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3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4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839629" y="2780666"/>
            <a:ext cx="9865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软件架构</a:t>
            </a:r>
          </a:p>
        </p:txBody>
      </p:sp>
    </p:spTree>
    <p:extLst>
      <p:ext uri="{BB962C8B-B14F-4D97-AF65-F5344CB8AC3E}">
        <p14:creationId xmlns:p14="http://schemas.microsoft.com/office/powerpoint/2010/main" val="11963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55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839416" y="908721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7200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839629" y="3068956"/>
            <a:ext cx="10063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总体架构</a:t>
            </a:r>
          </a:p>
        </p:txBody>
      </p:sp>
      <p:sp>
        <p:nvSpPr>
          <p:cNvPr id="30" name="Shape 135"/>
          <p:cNvSpPr/>
          <p:nvPr/>
        </p:nvSpPr>
        <p:spPr>
          <a:xfrm>
            <a:off x="10130370" y="2723086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1" name="Shape 136"/>
          <p:cNvSpPr/>
          <p:nvPr/>
        </p:nvSpPr>
        <p:spPr>
          <a:xfrm>
            <a:off x="10902458" y="1333659"/>
            <a:ext cx="102879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2" name="Shape 111"/>
          <p:cNvSpPr/>
          <p:nvPr/>
        </p:nvSpPr>
        <p:spPr>
          <a:xfrm>
            <a:off x="8751394" y="1516233"/>
            <a:ext cx="108815" cy="109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Shape 114"/>
          <p:cNvSpPr/>
          <p:nvPr/>
        </p:nvSpPr>
        <p:spPr>
          <a:xfrm>
            <a:off x="9160436" y="858646"/>
            <a:ext cx="175093" cy="174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4" name="Shape 118"/>
          <p:cNvSpPr/>
          <p:nvPr/>
        </p:nvSpPr>
        <p:spPr>
          <a:xfrm>
            <a:off x="10358881" y="2551950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5" name="Shape 122"/>
          <p:cNvSpPr/>
          <p:nvPr/>
        </p:nvSpPr>
        <p:spPr>
          <a:xfrm>
            <a:off x="8718749" y="1483589"/>
            <a:ext cx="174103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6" name="Shape 127"/>
          <p:cNvSpPr/>
          <p:nvPr/>
        </p:nvSpPr>
        <p:spPr>
          <a:xfrm flipH="1">
            <a:off x="8816682" y="315811"/>
            <a:ext cx="862603" cy="125977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Shape 129"/>
          <p:cNvSpPr/>
          <p:nvPr/>
        </p:nvSpPr>
        <p:spPr>
          <a:xfrm flipH="1" flipV="1">
            <a:off x="8816683" y="1571629"/>
            <a:ext cx="1577811" cy="1038684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Shape 139"/>
          <p:cNvSpPr/>
          <p:nvPr/>
        </p:nvSpPr>
        <p:spPr>
          <a:xfrm>
            <a:off x="11809725" y="1165059"/>
            <a:ext cx="96944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Shape 140"/>
          <p:cNvSpPr/>
          <p:nvPr/>
        </p:nvSpPr>
        <p:spPr>
          <a:xfrm>
            <a:off x="11288203" y="289596"/>
            <a:ext cx="97933" cy="97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Shape 141"/>
          <p:cNvSpPr/>
          <p:nvPr/>
        </p:nvSpPr>
        <p:spPr>
          <a:xfrm>
            <a:off x="9550686" y="2935768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Shape 142"/>
          <p:cNvSpPr/>
          <p:nvPr/>
        </p:nvSpPr>
        <p:spPr>
          <a:xfrm>
            <a:off x="9384496" y="1933685"/>
            <a:ext cx="96944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Shape 143"/>
          <p:cNvSpPr/>
          <p:nvPr/>
        </p:nvSpPr>
        <p:spPr>
          <a:xfrm>
            <a:off x="11852262" y="2037705"/>
            <a:ext cx="108815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0" name="Shape 146"/>
          <p:cNvSpPr/>
          <p:nvPr/>
        </p:nvSpPr>
        <p:spPr>
          <a:xfrm flipH="1">
            <a:off x="10531500" y="2076092"/>
            <a:ext cx="1407664" cy="592545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Shape 147"/>
          <p:cNvSpPr/>
          <p:nvPr/>
        </p:nvSpPr>
        <p:spPr>
          <a:xfrm flipH="1">
            <a:off x="10494402" y="387529"/>
            <a:ext cx="833422" cy="220003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Shape 148"/>
          <p:cNvSpPr/>
          <p:nvPr/>
        </p:nvSpPr>
        <p:spPr>
          <a:xfrm flipH="1">
            <a:off x="10453846" y="612848"/>
            <a:ext cx="1474802" cy="2089463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Shape 149"/>
          <p:cNvSpPr/>
          <p:nvPr/>
        </p:nvSpPr>
        <p:spPr>
          <a:xfrm flipH="1">
            <a:off x="10510231" y="1214026"/>
            <a:ext cx="1314680" cy="143091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4" name="Shape 150"/>
          <p:cNvSpPr/>
          <p:nvPr/>
        </p:nvSpPr>
        <p:spPr>
          <a:xfrm flipH="1">
            <a:off x="10452858" y="1626035"/>
            <a:ext cx="1475791" cy="1069352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5" name="Shape 151"/>
          <p:cNvSpPr/>
          <p:nvPr/>
        </p:nvSpPr>
        <p:spPr>
          <a:xfrm>
            <a:off x="9675327" y="287618"/>
            <a:ext cx="761702" cy="2357319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6" name="Shape 152"/>
          <p:cNvSpPr/>
          <p:nvPr/>
        </p:nvSpPr>
        <p:spPr>
          <a:xfrm>
            <a:off x="9640705" y="260908"/>
            <a:ext cx="108815" cy="10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7" name="Shape 153"/>
          <p:cNvSpPr/>
          <p:nvPr/>
        </p:nvSpPr>
        <p:spPr>
          <a:xfrm flipV="1">
            <a:off x="9602126" y="2644936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8" name="Shape 154"/>
          <p:cNvSpPr/>
          <p:nvPr/>
        </p:nvSpPr>
        <p:spPr>
          <a:xfrm flipH="1">
            <a:off x="10494404" y="315810"/>
            <a:ext cx="4451" cy="2386500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9" name="Shape 155"/>
          <p:cNvSpPr/>
          <p:nvPr/>
        </p:nvSpPr>
        <p:spPr>
          <a:xfrm>
            <a:off x="9531891" y="2036565"/>
            <a:ext cx="147395" cy="146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0" name="Shape 156"/>
          <p:cNvSpPr/>
          <p:nvPr/>
        </p:nvSpPr>
        <p:spPr>
          <a:xfrm>
            <a:off x="9687198" y="2128562"/>
            <a:ext cx="175092" cy="175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1" name="Shape 157"/>
          <p:cNvSpPr/>
          <p:nvPr/>
        </p:nvSpPr>
        <p:spPr>
          <a:xfrm>
            <a:off x="11591651" y="2900079"/>
            <a:ext cx="97933" cy="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2" name="Shape 158"/>
          <p:cNvSpPr/>
          <p:nvPr/>
        </p:nvSpPr>
        <p:spPr>
          <a:xfrm flipH="1">
            <a:off x="11640617" y="2094399"/>
            <a:ext cx="261109" cy="805681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3" name="Shape 166"/>
          <p:cNvSpPr/>
          <p:nvPr/>
        </p:nvSpPr>
        <p:spPr>
          <a:xfrm flipH="1">
            <a:off x="8817670" y="260908"/>
            <a:ext cx="158650" cy="123949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4" name="Shape 168"/>
          <p:cNvSpPr/>
          <p:nvPr/>
        </p:nvSpPr>
        <p:spPr>
          <a:xfrm>
            <a:off x="10705108" y="3129655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1235332" y="3152408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10494405" y="2769579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10533974" y="2725063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8" name="Shape 172"/>
          <p:cNvSpPr/>
          <p:nvPr/>
        </p:nvSpPr>
        <p:spPr>
          <a:xfrm>
            <a:off x="9994352" y="1436539"/>
            <a:ext cx="123653" cy="12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9" name="Shape 174"/>
          <p:cNvSpPr/>
          <p:nvPr/>
        </p:nvSpPr>
        <p:spPr>
          <a:xfrm>
            <a:off x="10435052" y="161985"/>
            <a:ext cx="123653" cy="12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0" name="Shape 175"/>
          <p:cNvSpPr/>
          <p:nvPr/>
        </p:nvSpPr>
        <p:spPr>
          <a:xfrm>
            <a:off x="10448900" y="386540"/>
            <a:ext cx="93976" cy="94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5439" y="6381115"/>
            <a:ext cx="3802380" cy="2159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6" name="Title 6"/>
          <p:cNvSpPr txBox="1"/>
          <p:nvPr>
            <p:custDataLst>
              <p:tags r:id="rId1"/>
            </p:custDataLst>
          </p:nvPr>
        </p:nvSpPr>
        <p:spPr>
          <a:xfrm>
            <a:off x="4088565" y="3570219"/>
            <a:ext cx="6385560" cy="2215991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逻辑视图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部署视图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技术视图</a:t>
            </a:r>
            <a:endParaRPr lang="en-US" altLang="zh-CN" spc="1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55600" indent="-355600" fontAlgn="ctr"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数据视图</a:t>
            </a:r>
          </a:p>
        </p:txBody>
      </p:sp>
    </p:spTree>
    <p:extLst>
      <p:ext uri="{BB962C8B-B14F-4D97-AF65-F5344CB8AC3E}">
        <p14:creationId xmlns:p14="http://schemas.microsoft.com/office/powerpoint/2010/main" val="25773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逻辑视图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7B49F5-0CBF-4C74-9778-A76C38C746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4" y="1170705"/>
            <a:ext cx="5077391" cy="5091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533556-0CA6-4486-B609-71931B66F737}"/>
              </a:ext>
            </a:extLst>
          </p:cNvPr>
          <p:cNvGrpSpPr/>
          <p:nvPr/>
        </p:nvGrpSpPr>
        <p:grpSpPr>
          <a:xfrm>
            <a:off x="7099131" y="4579313"/>
            <a:ext cx="3317240" cy="1743710"/>
            <a:chOff x="11625" y="4879"/>
            <a:chExt cx="5224" cy="274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ECF08F-5B9F-48E5-9E72-F430662C1182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20" name="对角圆角矩形 31">
                <a:extLst>
                  <a:ext uri="{FF2B5EF4-FFF2-40B4-BE49-F238E27FC236}">
                    <a16:creationId xmlns:a16="http://schemas.microsoft.com/office/drawing/2014/main" id="{F1CAF549-BB81-4BA1-A35E-AAF8094EF46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对角圆角矩形 32">
                <a:extLst>
                  <a:ext uri="{FF2B5EF4-FFF2-40B4-BE49-F238E27FC236}">
                    <a16:creationId xmlns:a16="http://schemas.microsoft.com/office/drawing/2014/main" id="{314818AC-2100-440A-8FC6-0C2C72EFF4C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7E4EF88C-BC23-4DA7-B835-4D860CF57D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2128" y="5349"/>
              <a:ext cx="4298" cy="1590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Middleware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：包括系统开发所使用的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React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框架、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Gin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框架、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Go-Micro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框架以及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语言提供的 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MySQL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数据库驱动</a:t>
              </a: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Gorm 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7A5F91-0AFF-4A8A-9977-FA0BBD92F4A5}"/>
              </a:ext>
            </a:extLst>
          </p:cNvPr>
          <p:cNvGrpSpPr/>
          <p:nvPr/>
        </p:nvGrpSpPr>
        <p:grpSpPr>
          <a:xfrm>
            <a:off x="7065132" y="732911"/>
            <a:ext cx="3317240" cy="1743710"/>
            <a:chOff x="11625" y="4879"/>
            <a:chExt cx="5224" cy="274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9AF4E6A-6762-4E02-AA83-7A245E606BDE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25" name="对角圆角矩形 31">
                <a:extLst>
                  <a:ext uri="{FF2B5EF4-FFF2-40B4-BE49-F238E27FC236}">
                    <a16:creationId xmlns:a16="http://schemas.microsoft.com/office/drawing/2014/main" id="{7849AABE-3599-467F-B686-E65BF6D7726B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对角圆角矩形 32">
                <a:extLst>
                  <a:ext uri="{FF2B5EF4-FFF2-40B4-BE49-F238E27FC236}">
                    <a16:creationId xmlns:a16="http://schemas.microsoft.com/office/drawing/2014/main" id="{33F5D9DA-9093-4004-8575-BAB15024A8A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Title 6">
              <a:extLst>
                <a:ext uri="{FF2B5EF4-FFF2-40B4-BE49-F238E27FC236}">
                  <a16:creationId xmlns:a16="http://schemas.microsoft.com/office/drawing/2014/main" id="{D1936A6B-69F5-4234-87E1-32A7AEA399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128" y="5349"/>
              <a:ext cx="4298" cy="1212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30000"/>
                </a:lnSpc>
                <a:spcBef>
                  <a:spcPts val="800"/>
                </a:spcBef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Browser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：系统的客户端，负责与客户交互并将请求发送给服务端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E5D803-1865-4A30-BA99-878AF769E0F2}"/>
              </a:ext>
            </a:extLst>
          </p:cNvPr>
          <p:cNvGrpSpPr/>
          <p:nvPr/>
        </p:nvGrpSpPr>
        <p:grpSpPr>
          <a:xfrm>
            <a:off x="7065132" y="2679515"/>
            <a:ext cx="3317240" cy="1743710"/>
            <a:chOff x="11625" y="4879"/>
            <a:chExt cx="5224" cy="274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B2C1E13-4A8D-4457-B9D1-5667AA839696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1625" y="4879"/>
              <a:ext cx="5224" cy="2746"/>
              <a:chOff x="11625" y="4879"/>
              <a:chExt cx="5415" cy="3193"/>
            </a:xfrm>
          </p:grpSpPr>
          <p:sp>
            <p:nvSpPr>
              <p:cNvPr id="31" name="对角圆角矩形 31">
                <a:extLst>
                  <a:ext uri="{FF2B5EF4-FFF2-40B4-BE49-F238E27FC236}">
                    <a16:creationId xmlns:a16="http://schemas.microsoft.com/office/drawing/2014/main" id="{2449255D-288C-422C-88E1-F17DF3EAFEC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736" y="5004"/>
                <a:ext cx="5304" cy="3068"/>
              </a:xfrm>
              <a:prstGeom prst="round2Diag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mpd="sng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对角圆角矩形 32">
                <a:extLst>
                  <a:ext uri="{FF2B5EF4-FFF2-40B4-BE49-F238E27FC236}">
                    <a16:creationId xmlns:a16="http://schemas.microsoft.com/office/drawing/2014/main" id="{87F0094C-7BE4-4A5C-AC1D-F35538F4CDBA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25" y="4879"/>
                <a:ext cx="5304" cy="3068"/>
              </a:xfrm>
              <a:prstGeom prst="round2Diag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928A8D13-6FA7-47BA-877F-FA067C54E29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128" y="5349"/>
              <a:ext cx="4298" cy="1212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indent="0" fontAlgn="auto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SzPct val="100000"/>
              </a:pPr>
              <a:r>
                <a:rPr lang="en-US" altLang="zh-CN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Server</a:t>
              </a:r>
              <a:r>
                <a:rPr lang="zh-CN" altLang="en-US" sz="1200" b="1" spc="160" dirty="0">
                  <a:ln w="3175">
                    <a:noFill/>
                    <a:prstDash val="dash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：系统的服务端，负责解析客户端发送的请求并调用相应的微服务</a:t>
              </a:r>
              <a:endParaRPr lang="zh-CN" altLang="en-US" sz="1200" b="1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1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部署视图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B7A2B6-010C-467A-AB9B-E443C69A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97" y="1166816"/>
            <a:ext cx="6121831" cy="4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实现视图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BFE2670-0C5A-45D3-948A-218A6CB85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4" y="424067"/>
            <a:ext cx="4596844" cy="56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399" y="234133"/>
            <a:ext cx="2538867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技术视图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EC145-8E6D-45D1-AF5C-CF6601BA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8" y="2149933"/>
            <a:ext cx="1801800" cy="554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8439F5-A7E9-43BA-9D52-05534011D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4" y="2148000"/>
            <a:ext cx="554400" cy="554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590E00-17A4-4000-A470-344709E6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51" y="2148000"/>
            <a:ext cx="985600" cy="554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A2BF9B-F717-44B9-88CA-384D68C5D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54" y="3254866"/>
            <a:ext cx="1415351" cy="5544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9F47D0-30C4-4788-9953-93CE9F3DC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89" y="3254866"/>
            <a:ext cx="3393600" cy="5544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07C1CF-391F-4747-A2D6-55647065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0" y="3290239"/>
            <a:ext cx="1504950" cy="5524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1AF1F81-6886-4A9F-BA91-DBC8D9D31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685" y="3290239"/>
            <a:ext cx="579765" cy="5544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B865A6C-EE57-4694-A0D3-C4744494E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7" y="4336113"/>
            <a:ext cx="775570" cy="554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1CB5ED4-6791-4664-B82D-53193EB98C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59" y="4336113"/>
            <a:ext cx="1418400" cy="554400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9F17CD8-EBED-477C-AC5F-57A72D142B17}"/>
              </a:ext>
            </a:extLst>
          </p:cNvPr>
          <p:cNvCxnSpPr/>
          <p:nvPr/>
        </p:nvCxnSpPr>
        <p:spPr>
          <a:xfrm>
            <a:off x="2345269" y="3022600"/>
            <a:ext cx="903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D380439-6BF0-460C-A6F5-6A61844E7079}"/>
              </a:ext>
            </a:extLst>
          </p:cNvPr>
          <p:cNvCxnSpPr/>
          <p:nvPr/>
        </p:nvCxnSpPr>
        <p:spPr>
          <a:xfrm>
            <a:off x="2429933" y="4123263"/>
            <a:ext cx="903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">
            <a:extLst>
              <a:ext uri="{FF2B5EF4-FFF2-40B4-BE49-F238E27FC236}">
                <a16:creationId xmlns:a16="http://schemas.microsoft.com/office/drawing/2014/main" id="{AD142A25-70A2-40EC-8B9E-C0E12C743A01}"/>
              </a:ext>
            </a:extLst>
          </p:cNvPr>
          <p:cNvSpPr txBox="1"/>
          <p:nvPr/>
        </p:nvSpPr>
        <p:spPr>
          <a:xfrm>
            <a:off x="884707" y="2224419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前端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1" name="TextBox 4">
            <a:extLst>
              <a:ext uri="{FF2B5EF4-FFF2-40B4-BE49-F238E27FC236}">
                <a16:creationId xmlns:a16="http://schemas.microsoft.com/office/drawing/2014/main" id="{0BAEC8F6-5792-4F25-BB52-21C1E1AE1C34}"/>
              </a:ext>
            </a:extLst>
          </p:cNvPr>
          <p:cNvSpPr txBox="1"/>
          <p:nvPr/>
        </p:nvSpPr>
        <p:spPr>
          <a:xfrm>
            <a:off x="884708" y="3340359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后端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3" name="TextBox 4">
            <a:extLst>
              <a:ext uri="{FF2B5EF4-FFF2-40B4-BE49-F238E27FC236}">
                <a16:creationId xmlns:a16="http://schemas.microsoft.com/office/drawing/2014/main" id="{DD469A49-4A9E-47A0-B9C8-981143674C2F}"/>
              </a:ext>
            </a:extLst>
          </p:cNvPr>
          <p:cNvSpPr txBox="1"/>
          <p:nvPr/>
        </p:nvSpPr>
        <p:spPr>
          <a:xfrm>
            <a:off x="867116" y="4336113"/>
            <a:ext cx="2082165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数据库</a:t>
            </a:r>
            <a:endParaRPr lang="zh-CN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C4D3EE-F120-4099-A80F-1C2114E281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51" y="4324423"/>
            <a:ext cx="1591579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5" y="0"/>
            <a:ext cx="12190413" cy="3429000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360" y="260648"/>
            <a:ext cx="11593288" cy="6336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00" y="234133"/>
            <a:ext cx="1809118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C353A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数据视图</a:t>
            </a:r>
            <a:endParaRPr lang="zh-CN" altLang="en-US" sz="1600" b="1" dirty="0">
              <a:solidFill>
                <a:srgbClr val="2C353A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404664"/>
            <a:ext cx="360040" cy="249812"/>
          </a:xfrm>
          <a:prstGeom prst="rect">
            <a:avLst/>
          </a:prstGeom>
          <a:solidFill>
            <a:srgbClr val="2C3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Shape 135"/>
          <p:cNvSpPr/>
          <p:nvPr/>
        </p:nvSpPr>
        <p:spPr>
          <a:xfrm>
            <a:off x="11068173" y="6340528"/>
            <a:ext cx="103868" cy="10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Shape 118"/>
          <p:cNvSpPr/>
          <p:nvPr/>
        </p:nvSpPr>
        <p:spPr>
          <a:xfrm>
            <a:off x="11296684" y="6169392"/>
            <a:ext cx="230489" cy="2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Shape 141"/>
          <p:cNvSpPr/>
          <p:nvPr/>
        </p:nvSpPr>
        <p:spPr>
          <a:xfrm>
            <a:off x="10488489" y="6553210"/>
            <a:ext cx="109803" cy="108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Shape 153"/>
          <p:cNvSpPr/>
          <p:nvPr/>
        </p:nvSpPr>
        <p:spPr>
          <a:xfrm flipV="1">
            <a:off x="10539929" y="6262378"/>
            <a:ext cx="908107" cy="35908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0" name="Shape 168"/>
          <p:cNvSpPr/>
          <p:nvPr/>
        </p:nvSpPr>
        <p:spPr>
          <a:xfrm>
            <a:off x="11642911" y="6747097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Shape 169"/>
          <p:cNvSpPr/>
          <p:nvPr/>
        </p:nvSpPr>
        <p:spPr>
          <a:xfrm>
            <a:off x="12173135" y="6769850"/>
            <a:ext cx="43526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C353A"/>
          </a:solidFill>
          <a:ln w="254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2" name="Shape 170"/>
          <p:cNvSpPr/>
          <p:nvPr/>
        </p:nvSpPr>
        <p:spPr>
          <a:xfrm>
            <a:off x="11432208" y="6387021"/>
            <a:ext cx="225543" cy="361067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11471777" y="6342505"/>
            <a:ext cx="736971" cy="460978"/>
          </a:xfrm>
          <a:prstGeom prst="line">
            <a:avLst/>
          </a:prstGeom>
          <a:ln w="12700">
            <a:solidFill>
              <a:srgbClr val="2C353A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 kern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AEFF8-E2BB-41F6-B9FD-CD9E7AC4A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0" y="760874"/>
            <a:ext cx="7895779" cy="57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0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95f0e3c-8de6-4be0-885e-3354795a30fa}"/>
  <p:tag name="KSO_WM_UNIT_TEXTBOXSTYLE_TEMPLATEID" val="3132835"/>
  <p:tag name="KSO_WM_UNIT_TEXTBOXSTYLE_TYPE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5976938-e031-4a90-98b0-d1a15d52077f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  <p:tag name="KSO_WM_UNIT_TEXTBOXSTYLE_TEMPLATEID" val="3135234"/>
  <p:tag name="KSO_WM_UNIT_TEXTBOXSTYLE_TYPE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5976938-e031-4a90-98b0-d1a15d52077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427</Words>
  <Application>Microsoft Office PowerPoint</Application>
  <PresentationFormat>宽屏</PresentationFormat>
  <Paragraphs>88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ke</dc:creator>
  <cp:lastModifiedBy>Kousaka Kirino</cp:lastModifiedBy>
  <cp:revision>30</cp:revision>
  <dcterms:created xsi:type="dcterms:W3CDTF">2020-11-16T13:32:11Z</dcterms:created>
  <dcterms:modified xsi:type="dcterms:W3CDTF">2020-11-18T16:14:54Z</dcterms:modified>
</cp:coreProperties>
</file>